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Rubik" panose="020B0604020202020204" charset="-79"/>
      <p:regular r:id="rId8"/>
      <p:bold r:id="rId9"/>
      <p:italic r:id="rId10"/>
      <p:boldItalic r:id="rId11"/>
    </p:embeddedFont>
    <p:embeddedFont>
      <p:font typeface="Rubik Black" panose="020B0604020202020204" charset="-79"/>
      <p:bold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4" roundtripDataSignature="AMtx7mhBnHzAgpoiTNou5UbadLTE4WvN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438CF6-0750-4074-B737-7DFFB23C59A3}" v="1" dt="2022-10-16T13:14:44.818"/>
    <p1510:client id="{97225FF0-C6AF-44A7-97FC-A04F4EDD1057}" v="2" dt="2022-10-16T14:31:03.8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presProps" Target="presProps.xml"/><Relationship Id="rId10" Type="http://schemas.openxmlformats.org/officeDocument/2006/relationships/font" Target="fonts/font7.fntdata"/><Relationship Id="rId19" Type="http://schemas.microsoft.com/office/2016/11/relationships/changesInfo" Target="changesInfos/changesInfo1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customschemas.google.com/relationships/presentationmetadata" Target="meta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mo Silveira de Souza" userId="262933c6-ea70-4143-b97c-d8f3745a13fd" providerId="ADAL" clId="{81438CF6-0750-4074-B737-7DFFB23C59A3}"/>
    <pc:docChg chg="modSld">
      <pc:chgData name="Elmo Silveira de Souza" userId="262933c6-ea70-4143-b97c-d8f3745a13fd" providerId="ADAL" clId="{81438CF6-0750-4074-B737-7DFFB23C59A3}" dt="2022-10-16T13:20:27.026" v="59" actId="6549"/>
      <pc:docMkLst>
        <pc:docMk/>
      </pc:docMkLst>
      <pc:sldChg chg="modSp mod">
        <pc:chgData name="Elmo Silveira de Souza" userId="262933c6-ea70-4143-b97c-d8f3745a13fd" providerId="ADAL" clId="{81438CF6-0750-4074-B737-7DFFB23C59A3}" dt="2022-10-16T13:20:27.026" v="59" actId="6549"/>
        <pc:sldMkLst>
          <pc:docMk/>
          <pc:sldMk cId="0" sldId="256"/>
        </pc:sldMkLst>
        <pc:spChg chg="mod">
          <ac:chgData name="Elmo Silveira de Souza" userId="262933c6-ea70-4143-b97c-d8f3745a13fd" providerId="ADAL" clId="{81438CF6-0750-4074-B737-7DFFB23C59A3}" dt="2022-10-16T13:14:28.474" v="10" actId="20577"/>
          <ac:spMkLst>
            <pc:docMk/>
            <pc:sldMk cId="0" sldId="256"/>
            <ac:spMk id="81" creationId="{00000000-0000-0000-0000-000000000000}"/>
          </ac:spMkLst>
        </pc:spChg>
        <pc:spChg chg="mod">
          <ac:chgData name="Elmo Silveira de Souza" userId="262933c6-ea70-4143-b97c-d8f3745a13fd" providerId="ADAL" clId="{81438CF6-0750-4074-B737-7DFFB23C59A3}" dt="2022-10-16T13:17:57.216" v="51" actId="20577"/>
          <ac:spMkLst>
            <pc:docMk/>
            <pc:sldMk cId="0" sldId="256"/>
            <ac:spMk id="82" creationId="{00000000-0000-0000-0000-000000000000}"/>
          </ac:spMkLst>
        </pc:spChg>
        <pc:spChg chg="mod">
          <ac:chgData name="Elmo Silveira de Souza" userId="262933c6-ea70-4143-b97c-d8f3745a13fd" providerId="ADAL" clId="{81438CF6-0750-4074-B737-7DFFB23C59A3}" dt="2022-10-16T13:14:01.824" v="5" actId="113"/>
          <ac:spMkLst>
            <pc:docMk/>
            <pc:sldMk cId="0" sldId="256"/>
            <ac:spMk id="83" creationId="{00000000-0000-0000-0000-000000000000}"/>
          </ac:spMkLst>
        </pc:spChg>
        <pc:spChg chg="mod">
          <ac:chgData name="Elmo Silveira de Souza" userId="262933c6-ea70-4143-b97c-d8f3745a13fd" providerId="ADAL" clId="{81438CF6-0750-4074-B737-7DFFB23C59A3}" dt="2022-10-16T13:20:27.026" v="59" actId="6549"/>
          <ac:spMkLst>
            <pc:docMk/>
            <pc:sldMk cId="0" sldId="256"/>
            <ac:spMk id="93" creationId="{00000000-0000-0000-0000-000000000000}"/>
          </ac:spMkLst>
        </pc:spChg>
        <pc:spChg chg="mod">
          <ac:chgData name="Elmo Silveira de Souza" userId="262933c6-ea70-4143-b97c-d8f3745a13fd" providerId="ADAL" clId="{81438CF6-0750-4074-B737-7DFFB23C59A3}" dt="2022-10-16T13:14:07.873" v="7" actId="113"/>
          <ac:spMkLst>
            <pc:docMk/>
            <pc:sldMk cId="0" sldId="256"/>
            <ac:spMk id="94" creationId="{00000000-0000-0000-0000-000000000000}"/>
          </ac:spMkLst>
        </pc:spChg>
      </pc:sldChg>
    </pc:docChg>
  </pc:docChgLst>
  <pc:docChgLst>
    <pc:chgData name="Elmo Silveira de Souza" userId="262933c6-ea70-4143-b97c-d8f3745a13fd" providerId="ADAL" clId="{97225FF0-C6AF-44A7-97FC-A04F4EDD1057}"/>
    <pc:docChg chg="undo custSel modSld">
      <pc:chgData name="Elmo Silveira de Souza" userId="262933c6-ea70-4143-b97c-d8f3745a13fd" providerId="ADAL" clId="{97225FF0-C6AF-44A7-97FC-A04F4EDD1057}" dt="2022-10-16T14:35:37.852" v="249" actId="1076"/>
      <pc:docMkLst>
        <pc:docMk/>
      </pc:docMkLst>
      <pc:sldChg chg="addSp delSp modSp mod">
        <pc:chgData name="Elmo Silveira de Souza" userId="262933c6-ea70-4143-b97c-d8f3745a13fd" providerId="ADAL" clId="{97225FF0-C6AF-44A7-97FC-A04F4EDD1057}" dt="2022-10-16T14:35:37.852" v="249" actId="1076"/>
        <pc:sldMkLst>
          <pc:docMk/>
          <pc:sldMk cId="0" sldId="256"/>
        </pc:sldMkLst>
        <pc:spChg chg="add mod">
          <ac:chgData name="Elmo Silveira de Souza" userId="262933c6-ea70-4143-b97c-d8f3745a13fd" providerId="ADAL" clId="{97225FF0-C6AF-44A7-97FC-A04F4EDD1057}" dt="2022-10-16T14:30:56.235" v="0"/>
          <ac:spMkLst>
            <pc:docMk/>
            <pc:sldMk cId="0" sldId="256"/>
            <ac:spMk id="4" creationId="{A9F9B92A-55D0-9B20-98F9-37CA977E8DA5}"/>
          </ac:spMkLst>
        </pc:spChg>
        <pc:spChg chg="mod">
          <ac:chgData name="Elmo Silveira de Souza" userId="262933c6-ea70-4143-b97c-d8f3745a13fd" providerId="ADAL" clId="{97225FF0-C6AF-44A7-97FC-A04F4EDD1057}" dt="2022-10-16T14:35:16.721" v="245" actId="20577"/>
          <ac:spMkLst>
            <pc:docMk/>
            <pc:sldMk cId="0" sldId="256"/>
            <ac:spMk id="85" creationId="{00000000-0000-0000-0000-000000000000}"/>
          </ac:spMkLst>
        </pc:spChg>
        <pc:spChg chg="mod">
          <ac:chgData name="Elmo Silveira de Souza" userId="262933c6-ea70-4143-b97c-d8f3745a13fd" providerId="ADAL" clId="{97225FF0-C6AF-44A7-97FC-A04F4EDD1057}" dt="2022-10-16T14:35:29.879" v="248" actId="1076"/>
          <ac:spMkLst>
            <pc:docMk/>
            <pc:sldMk cId="0" sldId="256"/>
            <ac:spMk id="86" creationId="{00000000-0000-0000-0000-000000000000}"/>
          </ac:spMkLst>
        </pc:spChg>
        <pc:spChg chg="mod">
          <ac:chgData name="Elmo Silveira de Souza" userId="262933c6-ea70-4143-b97c-d8f3745a13fd" providerId="ADAL" clId="{97225FF0-C6AF-44A7-97FC-A04F4EDD1057}" dt="2022-10-16T14:35:24.709" v="246" actId="6549"/>
          <ac:spMkLst>
            <pc:docMk/>
            <pc:sldMk cId="0" sldId="256"/>
            <ac:spMk id="92" creationId="{00000000-0000-0000-0000-000000000000}"/>
          </ac:spMkLst>
        </pc:spChg>
        <pc:spChg chg="mod">
          <ac:chgData name="Elmo Silveira de Souza" userId="262933c6-ea70-4143-b97c-d8f3745a13fd" providerId="ADAL" clId="{97225FF0-C6AF-44A7-97FC-A04F4EDD1057}" dt="2022-10-16T14:35:05.244" v="244" actId="1035"/>
          <ac:spMkLst>
            <pc:docMk/>
            <pc:sldMk cId="0" sldId="256"/>
            <ac:spMk id="93" creationId="{00000000-0000-0000-0000-000000000000}"/>
          </ac:spMkLst>
        </pc:spChg>
        <pc:spChg chg="mod">
          <ac:chgData name="Elmo Silveira de Souza" userId="262933c6-ea70-4143-b97c-d8f3745a13fd" providerId="ADAL" clId="{97225FF0-C6AF-44A7-97FC-A04F4EDD1057}" dt="2022-10-16T14:32:21.223" v="70" actId="20577"/>
          <ac:spMkLst>
            <pc:docMk/>
            <pc:sldMk cId="0" sldId="256"/>
            <ac:spMk id="94" creationId="{00000000-0000-0000-0000-000000000000}"/>
          </ac:spMkLst>
        </pc:spChg>
        <pc:grpChg chg="mod">
          <ac:chgData name="Elmo Silveira de Souza" userId="262933c6-ea70-4143-b97c-d8f3745a13fd" providerId="ADAL" clId="{97225FF0-C6AF-44A7-97FC-A04F4EDD1057}" dt="2022-10-16T14:35:37.852" v="249" actId="1076"/>
          <ac:grpSpMkLst>
            <pc:docMk/>
            <pc:sldMk cId="0" sldId="256"/>
            <ac:grpSpMk id="87" creationId="{00000000-0000-0000-0000-000000000000}"/>
          </ac:grpSpMkLst>
        </pc:grpChg>
        <pc:grpChg chg="del">
          <ac:chgData name="Elmo Silveira de Souza" userId="262933c6-ea70-4143-b97c-d8f3745a13fd" providerId="ADAL" clId="{97225FF0-C6AF-44A7-97FC-A04F4EDD1057}" dt="2022-10-16T14:35:26.109" v="247" actId="478"/>
          <ac:grpSpMkLst>
            <pc:docMk/>
            <pc:sldMk cId="0" sldId="256"/>
            <ac:grpSpMk id="90" creationId="{00000000-0000-0000-0000-000000000000}"/>
          </ac:grpSpMkLst>
        </pc:grpChg>
        <pc:picChg chg="add mod">
          <ac:chgData name="Elmo Silveira de Souza" userId="262933c6-ea70-4143-b97c-d8f3745a13fd" providerId="ADAL" clId="{97225FF0-C6AF-44A7-97FC-A04F4EDD1057}" dt="2022-10-16T14:31:12.952" v="3" actId="1076"/>
          <ac:picMkLst>
            <pc:docMk/>
            <pc:sldMk cId="0" sldId="256"/>
            <ac:picMk id="5" creationId="{87EDFD15-D2D0-2FCC-7C3B-687DED2A5D8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190c1982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3" name="Google Shape;73;g1190c1982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5" name="Google Shape;55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1" name="Google Shape;11;p13"/>
          <p:cNvSpPr txBox="1"/>
          <p:nvPr/>
        </p:nvSpPr>
        <p:spPr>
          <a:xfrm>
            <a:off x="11242675" y="0"/>
            <a:ext cx="8223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0" i="0" u="none" strike="noStrike" cap="non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Interno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necct.org/blogs/60-das-empresas-nao-contam-com-estrategias-esg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valor.globo.com/conteudo-de-marca/beon/noticia/2022/10/05/60porcento-das-empresas-nao-contam-com-estrategias-esg.ghtml" TargetMode="External"/><Relationship Id="rId12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xame.com/bussola/60-das-empresas-ainda-nao-tem-estrategia-de-sustentabilidade/" TargetMode="External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g1190c1982a8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917"/>
            <a:ext cx="12192000" cy="6848083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g1190c1982a8_0_0"/>
          <p:cNvSpPr/>
          <p:nvPr/>
        </p:nvSpPr>
        <p:spPr>
          <a:xfrm>
            <a:off x="6644800" y="882375"/>
            <a:ext cx="5478900" cy="2301038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g1190c1982a8_0_0"/>
          <p:cNvSpPr/>
          <p:nvPr/>
        </p:nvSpPr>
        <p:spPr>
          <a:xfrm>
            <a:off x="6644800" y="3273258"/>
            <a:ext cx="5478900" cy="1920911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g1190c1982a8_0_0"/>
          <p:cNvSpPr txBox="1"/>
          <p:nvPr/>
        </p:nvSpPr>
        <p:spPr>
          <a:xfrm>
            <a:off x="1692360" y="206812"/>
            <a:ext cx="5721900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pt-BR" sz="2500" b="1" i="0" u="none" strike="noStrike" cap="none">
                <a:solidFill>
                  <a:srgbClr val="F47021"/>
                </a:solidFill>
                <a:latin typeface="Rubik Black"/>
                <a:ea typeface="Rubik Black"/>
                <a:cs typeface="Rubik Black"/>
                <a:sym typeface="Rubik Black"/>
              </a:rPr>
              <a:t>Alerta de Inteligência</a:t>
            </a:r>
            <a:endParaRPr sz="1400" b="1" i="0" u="none" strike="noStrike" cap="none">
              <a:solidFill>
                <a:srgbClr val="FFC20E"/>
              </a:solidFill>
              <a:latin typeface="Rubik Black"/>
              <a:ea typeface="Rubik Black"/>
              <a:cs typeface="Rubik Black"/>
              <a:sym typeface="Rubik Black"/>
            </a:endParaRPr>
          </a:p>
        </p:txBody>
      </p:sp>
      <p:pic>
        <p:nvPicPr>
          <p:cNvPr id="79" name="Google Shape;79;g1190c1982a8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0563" y="206799"/>
            <a:ext cx="1372335" cy="697316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g1190c1982a8_0_0"/>
          <p:cNvSpPr txBox="1"/>
          <p:nvPr/>
        </p:nvSpPr>
        <p:spPr>
          <a:xfrm>
            <a:off x="2966621" y="6541793"/>
            <a:ext cx="6258758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7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O</a:t>
            </a:r>
            <a:r>
              <a:rPr lang="pt-BR" sz="700" b="1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NIC </a:t>
            </a:r>
            <a:r>
              <a:rPr lang="pt-BR" sz="7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– Núcleo de Inteligência e Conhecimento da UGE/PR é responsável pelo desenvolvimento, disseminação e armazenamento destes produtos de Inteligência. Dúvidas, sugestões e melhorias deverão ser encaminhadas ao e-mail </a:t>
            </a:r>
            <a:r>
              <a:rPr lang="pt-BR" sz="700" b="0" i="0" u="sng" strike="noStrike" cap="none">
                <a:solidFill>
                  <a:srgbClr val="0070C0"/>
                </a:solidFill>
                <a:latin typeface="Rubik"/>
                <a:ea typeface="Rubik"/>
                <a:cs typeface="Rubik"/>
                <a:sym typeface="Rubik"/>
              </a:rPr>
              <a:t>pr-gruponucleodeinteligencia@pr.sebrae.com.br</a:t>
            </a:r>
            <a:endParaRPr sz="700" b="0" i="0" u="sng" strike="noStrike" cap="none">
              <a:solidFill>
                <a:srgbClr val="0070C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1" name="Google Shape;81;g1190c1982a8_0_0"/>
          <p:cNvSpPr txBox="1"/>
          <p:nvPr/>
        </p:nvSpPr>
        <p:spPr>
          <a:xfrm>
            <a:off x="1487248" y="882379"/>
            <a:ext cx="49650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FFC20E"/>
                </a:solidFill>
                <a:latin typeface="Rubik Black"/>
                <a:ea typeface="Rubik Black"/>
                <a:cs typeface="Rubik Black"/>
                <a:sym typeface="Rubik Black"/>
              </a:rPr>
              <a:t>60% das empresas não contam com estratégias em ESG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 dirty="0">
                <a:solidFill>
                  <a:schemeClr val="accent2"/>
                </a:solidFill>
                <a:latin typeface="Rubik Black"/>
                <a:ea typeface="Rubik Black"/>
                <a:cs typeface="Rubik Black"/>
                <a:sym typeface="Rubik Black"/>
              </a:rPr>
              <a:t>Pesquisa do Instituto FSB revela que a minoria das organizações adotam boas práticas da agenda sustentável. 	</a:t>
            </a:r>
            <a:endParaRPr dirty="0"/>
          </a:p>
        </p:txBody>
      </p:sp>
      <p:sp>
        <p:nvSpPr>
          <p:cNvPr id="82" name="Google Shape;82;g1190c1982a8_0_0"/>
          <p:cNvSpPr txBox="1"/>
          <p:nvPr/>
        </p:nvSpPr>
        <p:spPr>
          <a:xfrm>
            <a:off x="1488022" y="2011012"/>
            <a:ext cx="4991100" cy="330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0" u="none" strike="noStrike" cap="none" dirty="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Segund</a:t>
            </a:r>
            <a:r>
              <a:rPr lang="pt-BR" sz="1200" dirty="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o a pesquisa realizada pelo Instituto FSB para a Beon</a:t>
            </a:r>
            <a:r>
              <a:rPr lang="pt-BR" sz="1200" i="0" u="none" strike="noStrike" cap="none" dirty="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, </a:t>
            </a:r>
            <a:r>
              <a:rPr lang="pt-BR" sz="1200" dirty="0">
                <a:solidFill>
                  <a:schemeClr val="dk1"/>
                </a:solidFill>
                <a:highlight>
                  <a:srgbClr val="FFFFFF"/>
                </a:highlight>
                <a:latin typeface="Rubik"/>
                <a:ea typeface="Rubik"/>
                <a:cs typeface="Rubik"/>
                <a:sym typeface="Rubik"/>
              </a:rPr>
              <a:t>que </a:t>
            </a:r>
            <a:r>
              <a:rPr lang="pt-BR" sz="1200" b="1" dirty="0">
                <a:solidFill>
                  <a:srgbClr val="FF00FF"/>
                </a:solidFill>
                <a:highlight>
                  <a:srgbClr val="FFFFFF"/>
                </a:highlight>
                <a:latin typeface="Rubik"/>
                <a:ea typeface="Rubik"/>
                <a:cs typeface="Rubik"/>
                <a:sym typeface="Rubik"/>
              </a:rPr>
              <a:t>entrevistou mais de 400 CEOs </a:t>
            </a:r>
            <a:r>
              <a:rPr lang="pt-BR" sz="1200" dirty="0">
                <a:solidFill>
                  <a:schemeClr val="dk1"/>
                </a:solidFill>
                <a:highlight>
                  <a:srgbClr val="FFFFFF"/>
                </a:highlight>
                <a:latin typeface="Rubik"/>
                <a:ea typeface="Rubik"/>
                <a:cs typeface="Rubik"/>
                <a:sym typeface="Rubik"/>
              </a:rPr>
              <a:t>e empresários que lideram organizações de grande e médio porte no país, cerca de 80% dos executivos afirmaram que questões sociais importantes estão presentes na estratégia de negócios,  contudo, apenas 22% realizam a gestão e o acompanhamento de temas ligados a ESG.</a:t>
            </a:r>
            <a:endParaRPr sz="1200" dirty="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A agenda ESG está ganhando cada vez mais destaque, no entanto n</a:t>
            </a:r>
            <a:r>
              <a:rPr lang="pt-BR" sz="1200" dirty="0">
                <a:solidFill>
                  <a:schemeClr val="dk1"/>
                </a:solidFill>
                <a:highlight>
                  <a:srgbClr val="FFFFFF"/>
                </a:highlight>
                <a:latin typeface="Rubik"/>
                <a:ea typeface="Rubik"/>
                <a:cs typeface="Rubik"/>
                <a:sym typeface="Rubik"/>
              </a:rPr>
              <a:t>a avaliação de maturidade das organizações na gestão da sustentabilidade identifica-se que </a:t>
            </a:r>
            <a:r>
              <a:rPr lang="pt-BR" sz="1200" b="1" dirty="0">
                <a:solidFill>
                  <a:srgbClr val="FF00FF"/>
                </a:solidFill>
                <a:highlight>
                  <a:srgbClr val="FFFFFF"/>
                </a:highlight>
                <a:latin typeface="Rubik"/>
                <a:ea typeface="Rubik"/>
                <a:cs typeface="Rubik"/>
                <a:sym typeface="Rubik"/>
              </a:rPr>
              <a:t>60% das empresas entrevistadas não possuem estratégia de sustentabilidade.</a:t>
            </a:r>
            <a:r>
              <a:rPr lang="pt-BR" sz="1200" dirty="0">
                <a:solidFill>
                  <a:schemeClr val="dk1"/>
                </a:solidFill>
                <a:highlight>
                  <a:srgbClr val="FFFFFF"/>
                </a:highlight>
                <a:latin typeface="Rubik"/>
                <a:ea typeface="Rubik"/>
                <a:cs typeface="Rubik"/>
                <a:sym typeface="Rubik"/>
              </a:rPr>
              <a:t> Ou seja, mesmo diante do reconhecimento da importância do tema, a adesão ainda é muito aquém do esperado. Dentre os </a:t>
            </a:r>
            <a:r>
              <a:rPr lang="pt-BR" sz="1200" b="1" dirty="0">
                <a:solidFill>
                  <a:srgbClr val="FF00FF"/>
                </a:solidFill>
                <a:highlight>
                  <a:srgbClr val="FFFFFF"/>
                </a:highlight>
                <a:latin typeface="Rubik"/>
                <a:ea typeface="Rubik"/>
                <a:cs typeface="Rubik"/>
                <a:sym typeface="Rubik"/>
              </a:rPr>
              <a:t>principais desafios</a:t>
            </a:r>
            <a:r>
              <a:rPr lang="pt-BR" sz="1200" dirty="0">
                <a:solidFill>
                  <a:schemeClr val="dk1"/>
                </a:solidFill>
                <a:highlight>
                  <a:srgbClr val="FFFFFF"/>
                </a:highlight>
                <a:latin typeface="Rubik"/>
                <a:ea typeface="Rubik"/>
                <a:cs typeface="Rubik"/>
                <a:sym typeface="Rubik"/>
              </a:rPr>
              <a:t> para as MPE’s destacam-se: </a:t>
            </a:r>
            <a:r>
              <a:rPr lang="pt-BR" sz="1200" dirty="0">
                <a:latin typeface="Rubik"/>
                <a:ea typeface="Rubik"/>
                <a:cs typeface="Rubik"/>
                <a:sym typeface="Rubik"/>
              </a:rPr>
              <a:t>(i) </a:t>
            </a:r>
            <a:r>
              <a:rPr lang="pt-BR" sz="1200" b="1" dirty="0">
                <a:solidFill>
                  <a:srgbClr val="FF00FF"/>
                </a:solidFill>
                <a:latin typeface="Rubik"/>
                <a:ea typeface="Rubik"/>
                <a:cs typeface="Rubik"/>
                <a:sym typeface="Rubik"/>
              </a:rPr>
              <a:t>o conhecimento</a:t>
            </a:r>
            <a:r>
              <a:rPr lang="pt-BR" sz="1200" dirty="0">
                <a:latin typeface="Rubik"/>
                <a:ea typeface="Rubik"/>
                <a:cs typeface="Rubik"/>
                <a:sym typeface="Rubik"/>
              </a:rPr>
              <a:t>, ou seja, as pessoas precisam entender o assunto, os pilares, benefícios e estratégia; e (ii)</a:t>
            </a:r>
            <a:r>
              <a:rPr lang="pt-BR" sz="1200" b="1" dirty="0">
                <a:solidFill>
                  <a:srgbClr val="FF00FF"/>
                </a:solidFill>
                <a:latin typeface="Rubik"/>
                <a:ea typeface="Rubik"/>
                <a:cs typeface="Rubik"/>
                <a:sym typeface="Rubik"/>
              </a:rPr>
              <a:t> a liderança</a:t>
            </a:r>
            <a:r>
              <a:rPr lang="pt-BR" sz="1200" dirty="0">
                <a:latin typeface="Rubik"/>
                <a:ea typeface="Rubik"/>
                <a:cs typeface="Rubik"/>
                <a:sym typeface="Rubik"/>
              </a:rPr>
              <a:t>, no qual os líderes precisam se aprofundar no tema para entender como incluir as empresas neste universo de maneira que faça sentido. </a:t>
            </a:r>
            <a:endParaRPr sz="1200" b="0" i="0" u="none" strike="noStrike" cap="none" dirty="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3" name="Google Shape;83;g1190c1982a8_0_0"/>
          <p:cNvSpPr txBox="1"/>
          <p:nvPr/>
        </p:nvSpPr>
        <p:spPr>
          <a:xfrm>
            <a:off x="7014459" y="961412"/>
            <a:ext cx="5167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rgbClr val="CC0099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pt-BR" i="0" u="none" strike="noStrike" cap="none" dirty="0">
                <a:solidFill>
                  <a:srgbClr val="CC0099"/>
                </a:solidFill>
                <a:latin typeface="Rubik"/>
                <a:ea typeface="Rubik"/>
                <a:cs typeface="Rubik"/>
                <a:sym typeface="Rubik"/>
              </a:rPr>
              <a:t>Por que é interessante?</a:t>
            </a:r>
            <a:endParaRPr sz="1200" dirty="0"/>
          </a:p>
        </p:txBody>
      </p:sp>
      <p:pic>
        <p:nvPicPr>
          <p:cNvPr id="84" name="Google Shape;84;g1190c1982a8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03099" y="921529"/>
            <a:ext cx="426717" cy="418432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g1190c1982a8_0_0"/>
          <p:cNvSpPr txBox="1"/>
          <p:nvPr/>
        </p:nvSpPr>
        <p:spPr>
          <a:xfrm>
            <a:off x="6713825" y="1345099"/>
            <a:ext cx="53607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rPr>
              <a:t>Tratar da implementação da agenda de sustentabilidade empresarial é falar em pautas essenciais para o mercado. Para além dessas práticas trazerem benefícios diretos ao meio ambiente, elas também têm atraído consumidores mais conscientes e preocupados com práticas de sustentabilidade.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1200" dirty="0">
              <a:solidFill>
                <a:srgbClr val="43434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6" name="Google Shape;86;g1190c1982a8_0_0"/>
          <p:cNvSpPr txBox="1"/>
          <p:nvPr/>
        </p:nvSpPr>
        <p:spPr>
          <a:xfrm>
            <a:off x="-70169" y="2880923"/>
            <a:ext cx="16917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accent2"/>
                </a:solidFill>
                <a:latin typeface="Rubik"/>
                <a:ea typeface="Rubik"/>
                <a:cs typeface="Rubik"/>
                <a:sym typeface="Rubik"/>
              </a:rPr>
              <a:t>Fontes:</a:t>
            </a:r>
            <a:endParaRPr sz="800" b="0" i="0" u="none" strike="noStrike" cap="non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800" b="0" i="0" u="sng" strike="noStrike" cap="none">
                <a:solidFill>
                  <a:schemeClr val="hlink"/>
                </a:solidFill>
                <a:latin typeface="Rubik"/>
                <a:ea typeface="Rubik"/>
                <a:cs typeface="Rubik"/>
                <a:sym typeface="Rubik"/>
                <a:hlinkClick r:id="rId6"/>
              </a:rPr>
              <a:t>Exame</a:t>
            </a:r>
            <a:endParaRPr sz="800" b="0" i="0" u="none" strike="noStrike" cap="non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800" u="sng">
                <a:solidFill>
                  <a:schemeClr val="hlink"/>
                </a:solidFill>
                <a:latin typeface="Rubik"/>
                <a:ea typeface="Rubik"/>
                <a:cs typeface="Rubik"/>
                <a:sym typeface="Rubik"/>
                <a:hlinkClick r:id="rId7"/>
              </a:rPr>
              <a:t>Valor Globo</a:t>
            </a:r>
            <a:endParaRPr sz="800" b="0" i="0" u="none" strike="noStrike" cap="non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800" u="sng">
                <a:solidFill>
                  <a:schemeClr val="hlink"/>
                </a:solidFill>
                <a:latin typeface="Rubik"/>
                <a:ea typeface="Rubik"/>
                <a:cs typeface="Rubik"/>
                <a:sym typeface="Rubik"/>
                <a:hlinkClick r:id="rId8"/>
              </a:rPr>
              <a:t>NECT</a:t>
            </a:r>
            <a:endParaRPr sz="800" b="0" i="0" u="none" strike="noStrike" cap="non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87" name="Google Shape;87;g1190c1982a8_0_0"/>
          <p:cNvGrpSpPr/>
          <p:nvPr/>
        </p:nvGrpSpPr>
        <p:grpSpPr>
          <a:xfrm>
            <a:off x="256199" y="1938229"/>
            <a:ext cx="991200" cy="755598"/>
            <a:chOff x="83673" y="3309232"/>
            <a:chExt cx="991200" cy="755598"/>
          </a:xfrm>
        </p:grpSpPr>
        <p:pic>
          <p:nvPicPr>
            <p:cNvPr id="88" name="Google Shape;88;g1190c1982a8_0_0" descr="Ícone&#10;&#10;Descrição gerada automaticamente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41654" y="3309232"/>
              <a:ext cx="324000" cy="32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" name="Google Shape;89;g1190c1982a8_0_0"/>
            <p:cNvSpPr txBox="1"/>
            <p:nvPr/>
          </p:nvSpPr>
          <p:spPr>
            <a:xfrm>
              <a:off x="83673" y="3664630"/>
              <a:ext cx="991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0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Médio/Longo Prazo</a:t>
              </a:r>
              <a:endParaRPr sz="1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" name="Google Shape;93;g1190c1982a8_0_0"/>
          <p:cNvSpPr txBox="1"/>
          <p:nvPr/>
        </p:nvSpPr>
        <p:spPr>
          <a:xfrm>
            <a:off x="6703096" y="3682086"/>
            <a:ext cx="5420700" cy="1538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AutoNum type="arabicPeriod"/>
            </a:pPr>
            <a:r>
              <a:rPr lang="pt-BR" sz="1200" dirty="0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rPr>
              <a:t>A adoção da agenda ESG pelos pequenos negócios possibilita a venda de produtos e serviços com maior valor agregado, se apresentando como uma grande oportunidade de alavancar os negócios. </a:t>
            </a:r>
          </a:p>
          <a:p>
            <a:pPr marL="342900" indent="-342900" algn="just">
              <a:spcBef>
                <a:spcPts val="600"/>
              </a:spcBef>
              <a:buClr>
                <a:srgbClr val="434343"/>
              </a:buClr>
              <a:buSzPts val="1200"/>
              <a:buFont typeface="Arial"/>
              <a:buAutoNum type="arabicPeriod"/>
            </a:pPr>
            <a:r>
              <a:rPr lang="pt-BR" sz="1200" dirty="0">
                <a:solidFill>
                  <a:srgbClr val="434343"/>
                </a:solidFill>
                <a:latin typeface="Rubik"/>
                <a:cs typeface="Rubik"/>
                <a:sym typeface="Rubik"/>
              </a:rPr>
              <a:t>Busque orientação junto aos Canais de Atendimento do SEBRAE para conhecer melhor esse tema e como nossos consultorias sobre este tema podem alavancar os seus negócios,</a:t>
            </a:r>
            <a:endParaRPr lang="pt-BR" sz="1200" dirty="0">
              <a:solidFill>
                <a:srgbClr val="434343"/>
              </a:solidFill>
              <a:latin typeface="Rubik"/>
              <a:cs typeface="Rubik"/>
            </a:endParaRPr>
          </a:p>
        </p:txBody>
      </p:sp>
      <p:sp>
        <p:nvSpPr>
          <p:cNvPr id="94" name="Google Shape;94;g1190c1982a8_0_0"/>
          <p:cNvSpPr txBox="1"/>
          <p:nvPr/>
        </p:nvSpPr>
        <p:spPr>
          <a:xfrm>
            <a:off x="7055362" y="3324805"/>
            <a:ext cx="5167800" cy="3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i="0" u="none" strike="noStrike" cap="none" dirty="0">
                <a:solidFill>
                  <a:srgbClr val="CC0099"/>
                </a:solidFill>
                <a:latin typeface="Rubik"/>
                <a:ea typeface="Rubik"/>
                <a:cs typeface="Rubik"/>
                <a:sym typeface="Rubik"/>
              </a:rPr>
              <a:t>Dicas do SEBRAE para você:</a:t>
            </a:r>
            <a:endParaRPr sz="1200" dirty="0"/>
          </a:p>
        </p:txBody>
      </p:sp>
      <p:pic>
        <p:nvPicPr>
          <p:cNvPr id="95" name="Google Shape;95;g1190c1982a8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03093" y="3324820"/>
            <a:ext cx="426717" cy="3841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60BC947-538E-8B12-C262-1052BBF6A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305" y="1513087"/>
            <a:ext cx="106325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Oportunidade</a:t>
            </a:r>
          </a:p>
        </p:txBody>
      </p:sp>
      <p:pic>
        <p:nvPicPr>
          <p:cNvPr id="3" name="Picture 2" descr="Ícone&#10;&#10;Descrição gerada automaticamente">
            <a:extLst>
              <a:ext uri="{FF2B5EF4-FFF2-40B4-BE49-F238E27FC236}">
                <a16:creationId xmlns:a16="http://schemas.microsoft.com/office/drawing/2014/main" id="{B6FFE8E8-85BC-C54A-4E06-55E66CE48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05" y="112211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A9F9B92A-55D0-9B20-98F9-37CA977E8DA5}"/>
              </a:ext>
            </a:extLst>
          </p:cNvPr>
          <p:cNvSpPr/>
          <p:nvPr/>
        </p:nvSpPr>
        <p:spPr>
          <a:xfrm>
            <a:off x="10603720" y="8128"/>
            <a:ext cx="1530456" cy="440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7EDFD15-D2D0-2FCC-7C3B-687DED2A5D8A}"/>
              </a:ext>
            </a:extLst>
          </p:cNvPr>
          <p:cNvPicPr/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39421" y1="18231" x2="84991" y2="606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278" y="14644"/>
            <a:ext cx="1017852" cy="10467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381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Rubik Black</vt:lpstr>
      <vt:lpstr>Calibri</vt:lpstr>
      <vt:lpstr>Rubik</vt:lpstr>
      <vt:lpstr>Arial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VSCOM 4</dc:creator>
  <cp:lastModifiedBy>Elmo Silveira de Souza</cp:lastModifiedBy>
  <cp:revision>1</cp:revision>
  <dcterms:created xsi:type="dcterms:W3CDTF">2021-11-16T14:18:12Z</dcterms:created>
  <dcterms:modified xsi:type="dcterms:W3CDTF">2022-10-16T14:35:50Z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17d0ede-aeba-4cac-a28d-f0cae284d260_Enabled">
    <vt:lpwstr>true</vt:lpwstr>
  </property>
  <property fmtid="{D5CDD505-2E9C-101B-9397-08002B2CF9AE}" pid="3" name="MSIP_Label_317d0ede-aeba-4cac-a28d-f0cae284d260_SetDate">
    <vt:lpwstr>2021-12-16T22:39:42Z</vt:lpwstr>
  </property>
  <property fmtid="{D5CDD505-2E9C-101B-9397-08002B2CF9AE}" pid="4" name="MSIP_Label_317d0ede-aeba-4cac-a28d-f0cae284d260_Method">
    <vt:lpwstr>Privileged</vt:lpwstr>
  </property>
  <property fmtid="{D5CDD505-2E9C-101B-9397-08002B2CF9AE}" pid="5" name="MSIP_Label_317d0ede-aeba-4cac-a28d-f0cae284d260_Name">
    <vt:lpwstr>PR - Interno</vt:lpwstr>
  </property>
  <property fmtid="{D5CDD505-2E9C-101B-9397-08002B2CF9AE}" pid="6" name="MSIP_Label_317d0ede-aeba-4cac-a28d-f0cae284d260_SiteId">
    <vt:lpwstr>97298271-1bd7-4ac5-935b-88addef636cc</vt:lpwstr>
  </property>
  <property fmtid="{D5CDD505-2E9C-101B-9397-08002B2CF9AE}" pid="7" name="MSIP_Label_317d0ede-aeba-4cac-a28d-f0cae284d260_ActionId">
    <vt:lpwstr>e5ce3fd6-1762-4902-89d3-4d51203c8bf4</vt:lpwstr>
  </property>
  <property fmtid="{D5CDD505-2E9C-101B-9397-08002B2CF9AE}" pid="8" name="MSIP_Label_317d0ede-aeba-4cac-a28d-f0cae284d260_ContentBits">
    <vt:lpwstr>1</vt:lpwstr>
  </property>
  <property fmtid="{D5CDD505-2E9C-101B-9397-08002B2CF9AE}" pid="9" name="ClassificationContentMarkingHeaderLocations">
    <vt:lpwstr>Tema do Office:8</vt:lpwstr>
  </property>
  <property fmtid="{D5CDD505-2E9C-101B-9397-08002B2CF9AE}" pid="10" name="ClassificationContentMarkingHeaderText">
    <vt:lpwstr>Interno</vt:lpwstr>
  </property>
  <property fmtid="{D5CDD505-2E9C-101B-9397-08002B2CF9AE}" pid="11" name="ContentTypeId">
    <vt:lpwstr>0x010100253570B17425D84890FAD03FB1A59E7600262BDCF70CF9C24B892B0755A72EC938</vt:lpwstr>
  </property>
  <property fmtid="{D5CDD505-2E9C-101B-9397-08002B2CF9AE}" pid="12" name="Unidades_x0020_Sebrae">
    <vt:lpwstr/>
  </property>
  <property fmtid="{D5CDD505-2E9C-101B-9397-08002B2CF9AE}" pid="13" name="TaxKeyword">
    <vt:lpwstr>1251;#comunicado interno|65ea21fa-8ba2-4793-8938-eaa673dbf922;#415;#Template|079ae28f-24b3-4183-a80b-6f961b84f2dd</vt:lpwstr>
  </property>
  <property fmtid="{D5CDD505-2E9C-101B-9397-08002B2CF9AE}" pid="14" name="n2ca4696a647438d933994822768192e">
    <vt:lpwstr/>
  </property>
  <property fmtid="{D5CDD505-2E9C-101B-9397-08002B2CF9AE}" pid="15" name="Ciclo">
    <vt:lpwstr>,</vt:lpwstr>
  </property>
  <property fmtid="{D5CDD505-2E9C-101B-9397-08002B2CF9AE}" pid="16" name="Classifica_x00e7__x00e3_o">
    <vt:lpwstr/>
  </property>
  <property fmtid="{D5CDD505-2E9C-101B-9397-08002B2CF9AE}" pid="17" name="Classificação">
    <vt:lpwstr/>
  </property>
  <property fmtid="{D5CDD505-2E9C-101B-9397-08002B2CF9AE}" pid="18" name="Unidades Sebrae">
    <vt:lpwstr/>
  </property>
</Properties>
</file>